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081" autoAdjust="0"/>
  </p:normalViewPr>
  <p:slideViewPr>
    <p:cSldViewPr>
      <p:cViewPr varScale="1">
        <p:scale>
          <a:sx n="69" d="100"/>
          <a:sy n="69" d="100"/>
        </p:scale>
        <p:origin x="-1834"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671B70-2F94-47E6-897B-F1FAC9D6B861}" type="datetimeFigureOut">
              <a:rPr lang="ru-RU" smtClean="0"/>
              <a:t>03.09.2021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BBD34B-264F-455E-A42F-656E85014F76}" type="slidenum">
              <a:rPr lang="ru-RU" smtClean="0"/>
              <a:t>‹#›</a:t>
            </a:fld>
            <a:endParaRPr lang="ru-RU"/>
          </a:p>
        </p:txBody>
      </p:sp>
    </p:spTree>
    <p:extLst>
      <p:ext uri="{BB962C8B-B14F-4D97-AF65-F5344CB8AC3E}">
        <p14:creationId xmlns:p14="http://schemas.microsoft.com/office/powerpoint/2010/main" val="4067233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200" kern="1200" dirty="0" smtClean="0">
                <a:solidFill>
                  <a:schemeClr val="tx1"/>
                </a:solidFill>
                <a:effectLst/>
                <a:latin typeface="+mn-lt"/>
                <a:ea typeface="+mn-ea"/>
                <a:cs typeface="+mn-cs"/>
              </a:rPr>
              <a:t>Бұзылған жерлер болып адамның өндірістік іс-әрекеті салдарынан өзінің шаруашылық құндылығын жоғалтып, техногендік рельефтің пайда болуы, топырақ және өсімдік қабатының, гидрологиялық режимнің өзгеруімен байланысты қоршаған ортаға зиян келтіретін барлық жер санаттары саналады. Олар, көбінесе, шекаралас территорияның топырақ, су, ауаның ластану көзі болып, халықтың гигиеналық өмір шарттарын, ландшафттың жалпы түрін нашарлатады (карьер және т.с.с.). Автожолдарды салу, ғимараттар тұрғызу үлкен бұзушылықтарды алып келеді. Оларды халық шаруашылығы аймағында қолдану мен қоршаған ортаға зиян келтіруін жою мақсатымен бұзылған жерлердің рекультивациясы бойынша жұмыстар жүргізіледі. </a:t>
            </a:r>
          </a:p>
          <a:p>
            <a:r>
              <a:rPr lang="kk-KZ" sz="1200" kern="1200" dirty="0" smtClean="0">
                <a:solidFill>
                  <a:schemeClr val="tx1"/>
                </a:solidFill>
                <a:effectLst/>
                <a:latin typeface="+mn-lt"/>
                <a:ea typeface="+mn-ea"/>
                <a:cs typeface="+mn-cs"/>
              </a:rPr>
              <a:t>Бұзылған жерлердің рекультвациясы жобасы, әдетте, 1 сатыда – жұмыстық жоба, ал одан үлкендеу және күрделі объектілерге  2 кезеңде – жоба және жұмыстық құжат түрінде жүргізіледі.</a:t>
            </a:r>
            <a:endParaRPr lang="ru-RU" sz="1200" kern="1200" dirty="0" smtClean="0">
              <a:solidFill>
                <a:schemeClr val="tx1"/>
              </a:solidFill>
              <a:effectLst/>
              <a:latin typeface="+mn-lt"/>
              <a:ea typeface="+mn-ea"/>
              <a:cs typeface="+mn-cs"/>
            </a:endParaRPr>
          </a:p>
          <a:p>
            <a:r>
              <a:rPr lang="kk-KZ" sz="1200" kern="1200" dirty="0" smtClean="0">
                <a:solidFill>
                  <a:schemeClr val="tx1"/>
                </a:solidFill>
                <a:effectLst/>
                <a:latin typeface="+mn-lt"/>
                <a:ea typeface="+mn-ea"/>
                <a:cs typeface="+mn-cs"/>
              </a:rPr>
              <a:t>Бұл жағдайда, жобалау құрылыс салудың технико-экономикалық негізделу (ТЭН) немесе техникалық-экономикалық есептерде (ТЭЕ) бекітілген шешімдер негізінде жүзеге асырылады. Мұндағы ТЭН және ТЭЕ-де бекітілген, мердігерлік кәсіпорынмен келісілген құрылыс есептік құн жобалау мен құрылыс салуда сол бағадан аспау керек.</a:t>
            </a:r>
            <a:endParaRPr lang="ru-RU" sz="1200" kern="1200" dirty="0" smtClean="0">
              <a:solidFill>
                <a:schemeClr val="tx1"/>
              </a:solidFill>
              <a:effectLst/>
              <a:latin typeface="+mn-lt"/>
              <a:ea typeface="+mn-ea"/>
              <a:cs typeface="+mn-cs"/>
            </a:endParaRPr>
          </a:p>
          <a:p>
            <a:r>
              <a:rPr lang="kk-KZ" sz="1200" kern="1200" dirty="0" smtClean="0">
                <a:solidFill>
                  <a:schemeClr val="tx1"/>
                </a:solidFill>
                <a:effectLst/>
                <a:latin typeface="+mn-lt"/>
                <a:ea typeface="+mn-ea"/>
                <a:cs typeface="+mn-cs"/>
              </a:rPr>
              <a:t>Жер шаруашылығы мен мал шаруашылығы дамыған бұзылған жерлер территорисындағы жерлердің рекультивациясы ауыл шаруашылығында қолдану үшін жүргізілуі керек. Қала маңында немесе елді-мекен пункттеріндегі бұзылған жерлерде жасыл желек өсіру, демалу зоналарын, түрлі объектілерді салу үшін дайындалады.</a:t>
            </a:r>
            <a:endParaRPr lang="ru-RU" sz="1200" kern="1200" dirty="0" smtClean="0">
              <a:solidFill>
                <a:schemeClr val="tx1"/>
              </a:solidFill>
              <a:effectLst/>
              <a:latin typeface="+mn-lt"/>
              <a:ea typeface="+mn-ea"/>
              <a:cs typeface="+mn-cs"/>
            </a:endParaRPr>
          </a:p>
          <a:p>
            <a:r>
              <a:rPr lang="kk-KZ" sz="1200" kern="1200" dirty="0" smtClean="0">
                <a:solidFill>
                  <a:schemeClr val="tx1"/>
                </a:solidFill>
                <a:effectLst/>
                <a:latin typeface="+mn-lt"/>
                <a:ea typeface="+mn-ea"/>
                <a:cs typeface="+mn-cs"/>
              </a:rPr>
              <a:t>Рекультивациялық жұмыстардың технологиясы мен механизациясы белгілі бір шарттарға, рекультивация бағытына келісіліп таңдалады. Тапсырмада рекультивация жүргізу шарттары мен ерекше жағдайлары жазылуы керек.</a:t>
            </a:r>
            <a:endParaRPr lang="ru-R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C6BBD34B-264F-455E-A42F-656E85014F76}" type="slidenum">
              <a:rPr lang="ru-RU" smtClean="0"/>
              <a:t>3</a:t>
            </a:fld>
            <a:endParaRPr lang="ru-RU"/>
          </a:p>
        </p:txBody>
      </p:sp>
    </p:spTree>
    <p:extLst>
      <p:ext uri="{BB962C8B-B14F-4D97-AF65-F5344CB8AC3E}">
        <p14:creationId xmlns:p14="http://schemas.microsoft.com/office/powerpoint/2010/main" val="1707906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6BBD34B-264F-455E-A42F-656E85014F76}" type="slidenum">
              <a:rPr lang="ru-RU" smtClean="0"/>
              <a:t>4</a:t>
            </a:fld>
            <a:endParaRPr lang="ru-RU"/>
          </a:p>
        </p:txBody>
      </p:sp>
    </p:spTree>
    <p:extLst>
      <p:ext uri="{BB962C8B-B14F-4D97-AF65-F5344CB8AC3E}">
        <p14:creationId xmlns:p14="http://schemas.microsoft.com/office/powerpoint/2010/main" val="1888181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smtClean="0">
                <a:solidFill>
                  <a:schemeClr val="tx1"/>
                </a:solidFill>
                <a:effectLst/>
                <a:latin typeface="+mn-lt"/>
                <a:ea typeface="+mn-ea"/>
                <a:cs typeface="+mn-cs"/>
              </a:rPr>
              <a:t>Жерлерді қолдану бағытына байланысты олардың рекультивациясына байланысты әртүрлі талаптар қойылады.</a:t>
            </a:r>
            <a:endParaRPr lang="ru-RU" sz="1200" kern="1200" dirty="0" smtClean="0">
              <a:solidFill>
                <a:schemeClr val="tx1"/>
              </a:solidFill>
              <a:effectLst/>
              <a:latin typeface="+mn-lt"/>
              <a:ea typeface="+mn-ea"/>
              <a:cs typeface="+mn-cs"/>
            </a:endParaRPr>
          </a:p>
          <a:p>
            <a:r>
              <a:rPr lang="kk-KZ" sz="1200" kern="1200" dirty="0" smtClean="0">
                <a:solidFill>
                  <a:schemeClr val="tx1"/>
                </a:solidFill>
                <a:effectLst/>
                <a:latin typeface="+mn-lt"/>
                <a:ea typeface="+mn-ea"/>
                <a:cs typeface="+mn-cs"/>
              </a:rPr>
              <a:t>Бұзылған жерлерді қалпына келтіру мен игеру қошаған ортаға зиян келтіруді жою, елді-мекеннің санитарлы-гигиеналық өмір жағдайын жақсарту, ландшафттың эстетикалық құндылықтарын көтеруге бағытталуы керек.</a:t>
            </a:r>
            <a:endParaRPr lang="ru-RU" sz="1200" kern="1200" dirty="0" smtClean="0">
              <a:solidFill>
                <a:schemeClr val="tx1"/>
              </a:solidFill>
              <a:effectLst/>
              <a:latin typeface="+mn-lt"/>
              <a:ea typeface="+mn-ea"/>
              <a:cs typeface="+mn-cs"/>
            </a:endParaRPr>
          </a:p>
          <a:p>
            <a:r>
              <a:rPr lang="kk-KZ" sz="1200" kern="1200" dirty="0" smtClean="0">
                <a:solidFill>
                  <a:schemeClr val="tx1"/>
                </a:solidFill>
                <a:effectLst/>
                <a:latin typeface="+mn-lt"/>
                <a:ea typeface="+mn-ea"/>
                <a:cs typeface="+mn-cs"/>
              </a:rPr>
              <a:t> Жерлерді рекультивациялау бұзылған жерлердің қоршаған орта компоненттеріне: атмосфераға, беттік және грунттық суларға, грунттар мен топыраққа, өсімдік пен жануарлар дүниесіне әсерін төмендетіп, адам денсаулығына жақсы әсер етіп, экологиялық зиянды жоюға ықпал етеді.</a:t>
            </a:r>
            <a:endParaRPr lang="ru-RU" sz="1200"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C6BBD34B-264F-455E-A42F-656E85014F76}" type="slidenum">
              <a:rPr lang="ru-RU" smtClean="0"/>
              <a:t>5</a:t>
            </a:fld>
            <a:endParaRPr lang="ru-RU"/>
          </a:p>
        </p:txBody>
      </p:sp>
    </p:spTree>
    <p:extLst>
      <p:ext uri="{BB962C8B-B14F-4D97-AF65-F5344CB8AC3E}">
        <p14:creationId xmlns:p14="http://schemas.microsoft.com/office/powerpoint/2010/main" val="3995487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03.09.2021</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B4C71EC6-210F-42DE-9C53-41977AD35B3D}" type="datetimeFigureOut">
              <a:rPr lang="ru-RU" smtClean="0"/>
              <a:t>03.09.2021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03.09.2021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B4C71EC6-210F-42DE-9C53-41977AD35B3D}" type="datetimeFigureOut">
              <a:rPr lang="ru-RU" smtClean="0"/>
              <a:t>03.09.2021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365760" y="1600200"/>
            <a:ext cx="4041648"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03.09.2021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03.09.2021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03.09.2021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03.09.2021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03.09.2021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03.09.2021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03.09.2021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4C71EC6-210F-42DE-9C53-41977AD35B3D}" type="datetimeFigureOut">
              <a:rPr lang="ru-RU" smtClean="0"/>
              <a:t>03.09.2021</a:t>
            </a:fld>
            <a:endParaRPr lang="ru-RU"/>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19B0651-EE4F-4900-A07F-96A6BFA9D0F0}" type="slidenum">
              <a:rPr lang="ru-RU" smtClean="0"/>
              <a:t>‹#›</a:t>
            </a:fld>
            <a:endParaRPr lang="ru-RU"/>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988839"/>
            <a:ext cx="7772400" cy="2232249"/>
          </a:xfrm>
        </p:spPr>
        <p:txBody>
          <a:bodyPr/>
          <a:lstStyle/>
          <a:p>
            <a:pPr>
              <a:lnSpc>
                <a:spcPct val="110000"/>
              </a:lnSpc>
            </a:pPr>
            <a:r>
              <a:rPr lang="ru-RU" sz="4800" b="1" dirty="0" err="1">
                <a:effectLst/>
              </a:rPr>
              <a:t>Жерге</a:t>
            </a:r>
            <a:r>
              <a:rPr lang="ru-RU" sz="4800" b="1" dirty="0">
                <a:effectLst/>
              </a:rPr>
              <a:t> </a:t>
            </a:r>
            <a:r>
              <a:rPr lang="ru-RU" sz="4800" b="1" dirty="0" err="1">
                <a:effectLst/>
              </a:rPr>
              <a:t>орналастырудағы</a:t>
            </a:r>
            <a:r>
              <a:rPr lang="ru-RU" sz="4800" b="1" dirty="0">
                <a:effectLst/>
              </a:rPr>
              <a:t> </a:t>
            </a:r>
            <a:r>
              <a:rPr lang="ru-RU" sz="4800" b="1" dirty="0" err="1">
                <a:effectLst/>
              </a:rPr>
              <a:t>жұмыстық</a:t>
            </a:r>
            <a:r>
              <a:rPr lang="ru-RU" sz="4800" b="1" dirty="0">
                <a:effectLst/>
              </a:rPr>
              <a:t> </a:t>
            </a:r>
            <a:r>
              <a:rPr lang="ru-RU" sz="4800" b="1" dirty="0" err="1">
                <a:effectLst/>
              </a:rPr>
              <a:t>жобалау</a:t>
            </a:r>
            <a:endParaRPr lang="ru-RU" sz="4800" dirty="0"/>
          </a:p>
        </p:txBody>
      </p:sp>
      <p:sp>
        <p:nvSpPr>
          <p:cNvPr id="3" name="Подзаголовок 2"/>
          <p:cNvSpPr>
            <a:spLocks noGrp="1"/>
          </p:cNvSpPr>
          <p:nvPr>
            <p:ph type="subTitle" idx="1"/>
          </p:nvPr>
        </p:nvSpPr>
        <p:spPr>
          <a:xfrm>
            <a:off x="2195736" y="5157192"/>
            <a:ext cx="6400800" cy="1219200"/>
          </a:xfrm>
        </p:spPr>
        <p:txBody>
          <a:bodyPr/>
          <a:lstStyle/>
          <a:p>
            <a:pPr algn="r"/>
            <a:r>
              <a:rPr lang="kk-KZ" dirty="0" smtClean="0"/>
              <a:t>Оқытушы: Мамышева Асель Мухтаркановна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404664"/>
            <a:ext cx="1526656" cy="1440160"/>
          </a:xfrm>
          <a:prstGeom prst="rect">
            <a:avLst/>
          </a:prstGeom>
        </p:spPr>
      </p:pic>
    </p:spTree>
    <p:extLst>
      <p:ext uri="{BB962C8B-B14F-4D97-AF65-F5344CB8AC3E}">
        <p14:creationId xmlns:p14="http://schemas.microsoft.com/office/powerpoint/2010/main" val="2757354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1052736"/>
          </a:xfrm>
        </p:spPr>
        <p:txBody>
          <a:bodyPr/>
          <a:lstStyle/>
          <a:p>
            <a:r>
              <a:rPr lang="kk-KZ" dirty="0" smtClean="0"/>
              <a:t>Дәрістің мақсаты</a:t>
            </a:r>
            <a:endParaRPr lang="ru-RU" dirty="0"/>
          </a:p>
        </p:txBody>
      </p:sp>
      <p:sp>
        <p:nvSpPr>
          <p:cNvPr id="3" name="Объект 2"/>
          <p:cNvSpPr>
            <a:spLocks noGrp="1"/>
          </p:cNvSpPr>
          <p:nvPr>
            <p:ph idx="1"/>
          </p:nvPr>
        </p:nvSpPr>
        <p:spPr/>
        <p:txBody>
          <a:bodyPr>
            <a:normAutofit fontScale="92500"/>
          </a:bodyPr>
          <a:lstStyle/>
          <a:p>
            <a:r>
              <a:rPr lang="kk-KZ" dirty="0"/>
              <a:t>студенттерді арнайы техножұмыстық жобаларды дайындау технологиясымен </a:t>
            </a:r>
            <a:r>
              <a:rPr lang="kk-KZ" dirty="0" smtClean="0"/>
              <a:t>таныстыру, теориялық мәлңметтерін </a:t>
            </a:r>
          </a:p>
          <a:p>
            <a:pPr marL="0" indent="0" algn="ctr">
              <a:buNone/>
            </a:pPr>
            <a:r>
              <a:rPr lang="kk-KZ" b="1" dirty="0">
                <a:solidFill>
                  <a:srgbClr val="0070C0"/>
                </a:solidFill>
              </a:rPr>
              <a:t>Пәнді оқу </a:t>
            </a:r>
            <a:r>
              <a:rPr lang="kk-KZ" b="1" dirty="0" smtClean="0">
                <a:solidFill>
                  <a:srgbClr val="0070C0"/>
                </a:solidFill>
              </a:rPr>
              <a:t>тапсырмалары</a:t>
            </a:r>
            <a:r>
              <a:rPr lang="ru-RU" b="1" dirty="0" smtClean="0">
                <a:solidFill>
                  <a:srgbClr val="0070C0"/>
                </a:solidFill>
              </a:rPr>
              <a:t>. </a:t>
            </a:r>
            <a:r>
              <a:rPr lang="kk-KZ" dirty="0" smtClean="0"/>
              <a:t>Пәнді </a:t>
            </a:r>
            <a:r>
              <a:rPr lang="kk-KZ" dirty="0"/>
              <a:t>оқу нәтижесінде студентте мыналар жайлы түсінік қалыптасуы керек:</a:t>
            </a:r>
            <a:endParaRPr lang="ru-RU" dirty="0"/>
          </a:p>
          <a:p>
            <a:pPr lvl="0"/>
            <a:r>
              <a:rPr lang="kk-KZ" dirty="0"/>
              <a:t>жобалау үшін жүргізілетін дайындық жұмыстары туралы;</a:t>
            </a:r>
            <a:endParaRPr lang="ru-RU" dirty="0"/>
          </a:p>
          <a:p>
            <a:pPr lvl="0"/>
            <a:r>
              <a:rPr lang="kk-KZ" dirty="0"/>
              <a:t>техникалық іздестірулердің түрлері туралы;</a:t>
            </a:r>
            <a:endParaRPr lang="ru-RU" dirty="0"/>
          </a:p>
          <a:p>
            <a:pPr lvl="0"/>
            <a:r>
              <a:rPr lang="kk-KZ" dirty="0"/>
              <a:t>жұмыстық жобалардың түрлері мен оларды дайындаудың ерекшеліктері туралы;</a:t>
            </a:r>
            <a:endParaRPr lang="ru-RU" dirty="0"/>
          </a:p>
          <a:p>
            <a:pPr lvl="0"/>
            <a:r>
              <a:rPr lang="kk-KZ" dirty="0"/>
              <a:t>жұмыстық жобалаудың техникалық құжаттамасы туралы.</a:t>
            </a:r>
            <a:endParaRPr lang="ru-RU" dirty="0"/>
          </a:p>
          <a:p>
            <a:endParaRPr lang="ru-RU" dirty="0"/>
          </a:p>
        </p:txBody>
      </p:sp>
    </p:spTree>
    <p:extLst>
      <p:ext uri="{BB962C8B-B14F-4D97-AF65-F5344CB8AC3E}">
        <p14:creationId xmlns:p14="http://schemas.microsoft.com/office/powerpoint/2010/main" val="425083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nSpc>
                <a:spcPct val="100000"/>
              </a:lnSpc>
            </a:pPr>
            <a:r>
              <a:rPr lang="kk-KZ" sz="2400" b="1" dirty="0">
                <a:effectLst/>
              </a:rPr>
              <a:t>Бұзылған жер учаскелерінің рекультивациясын жобалауды жүзеге асырудың жалпы ережелері</a:t>
            </a:r>
            <a:r>
              <a:rPr lang="ru-RU" sz="2400" dirty="0">
                <a:effectLst/>
              </a:rPr>
              <a:t/>
            </a:r>
            <a:br>
              <a:rPr lang="ru-RU" sz="2400" dirty="0">
                <a:effectLst/>
              </a:rPr>
            </a:br>
            <a:endParaRPr lang="ru-RU" sz="2400" dirty="0"/>
          </a:p>
        </p:txBody>
      </p:sp>
      <p:sp>
        <p:nvSpPr>
          <p:cNvPr id="3" name="Объект 2"/>
          <p:cNvSpPr>
            <a:spLocks noGrp="1"/>
          </p:cNvSpPr>
          <p:nvPr>
            <p:ph idx="1"/>
          </p:nvPr>
        </p:nvSpPr>
        <p:spPr>
          <a:xfrm>
            <a:off x="179512" y="1600200"/>
            <a:ext cx="8712968" cy="4525963"/>
          </a:xfrm>
        </p:spPr>
        <p:txBody>
          <a:bodyPr>
            <a:normAutofit/>
          </a:bodyPr>
          <a:lstStyle/>
          <a:p>
            <a:pPr marL="0" indent="0" algn="ctr">
              <a:buNone/>
            </a:pPr>
            <a:r>
              <a:rPr lang="kk-KZ" dirty="0" smtClean="0">
                <a:latin typeface="Times New Roman" panose="02020603050405020304" pitchFamily="18" charset="0"/>
                <a:cs typeface="Times New Roman" panose="02020603050405020304" pitchFamily="18" charset="0"/>
              </a:rPr>
              <a:t>	Жерлердің рекультивациясы – </a:t>
            </a:r>
          </a:p>
          <a:p>
            <a:pPr marL="0" indent="0" algn="just">
              <a:buNone/>
            </a:pPr>
            <a:r>
              <a:rPr lang="kk-KZ" dirty="0" smtClean="0">
                <a:latin typeface="Times New Roman" panose="02020603050405020304" pitchFamily="18" charset="0"/>
                <a:cs typeface="Times New Roman" panose="02020603050405020304" pitchFamily="18" charset="0"/>
              </a:rPr>
              <a:t>бұзылған </a:t>
            </a:r>
            <a:r>
              <a:rPr lang="kk-KZ" dirty="0">
                <a:latin typeface="Times New Roman" panose="02020603050405020304" pitchFamily="18" charset="0"/>
                <a:cs typeface="Times New Roman" panose="02020603050405020304" pitchFamily="18" charset="0"/>
              </a:rPr>
              <a:t>жерлердің биологиялық өнімділігі мен халық шаруашылық құндылығын қалпына келтіруге, сондай-ақ қоршаған орта шарттарын жақсартуға бағытталған инженерлі-техникалық, мелиоративті, агротехникалық, гидротехникалық және басқа да шаралар жиынтығы. </a:t>
            </a:r>
            <a:endParaRPr lang="ru-RU"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pic>
        <p:nvPicPr>
          <p:cNvPr id="1026" name="Picture 2" descr="https://fb.ru/misc/i/gallery/102714/29829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7784" y="4005064"/>
            <a:ext cx="4139952" cy="2761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347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29600" cy="1196752"/>
          </a:xfrm>
        </p:spPr>
        <p:txBody>
          <a:bodyPr/>
          <a:lstStyle/>
          <a:p>
            <a:pPr>
              <a:lnSpc>
                <a:spcPct val="100000"/>
              </a:lnSpc>
            </a:pPr>
            <a:r>
              <a:rPr lang="kk-KZ" sz="3200" dirty="0">
                <a:effectLst/>
              </a:rPr>
              <a:t>Қалпына келтірілген жерлерді қолданудың негізгі бағыттары:</a:t>
            </a:r>
            <a:r>
              <a:rPr lang="ru-RU" sz="3200" dirty="0">
                <a:effectLst/>
              </a:rPr>
              <a:t/>
            </a:r>
            <a:br>
              <a:rPr lang="ru-RU" sz="3200" dirty="0">
                <a:effectLst/>
              </a:rPr>
            </a:br>
            <a:endParaRPr lang="ru-RU" sz="3200" dirty="0"/>
          </a:p>
        </p:txBody>
      </p:sp>
      <p:sp>
        <p:nvSpPr>
          <p:cNvPr id="3" name="Объект 2"/>
          <p:cNvSpPr>
            <a:spLocks noGrp="1"/>
          </p:cNvSpPr>
          <p:nvPr>
            <p:ph idx="1"/>
          </p:nvPr>
        </p:nvSpPr>
        <p:spPr>
          <a:xfrm>
            <a:off x="457200" y="1268760"/>
            <a:ext cx="8229600" cy="4857403"/>
          </a:xfrm>
        </p:spPr>
        <p:txBody>
          <a:bodyPr>
            <a:normAutofit fontScale="85000" lnSpcReduction="20000"/>
          </a:bodyPr>
          <a:lstStyle/>
          <a:p>
            <a:pPr lvl="0"/>
            <a:r>
              <a:rPr lang="kk-KZ" dirty="0"/>
              <a:t>ауыл шарушылық, егер қайта қалпына келтірілген жерлерде ауыл шаруашылық алаптары (егістік, бау-бақша, шабындық, жайылым) құрылса;</a:t>
            </a:r>
            <a:endParaRPr lang="ru-RU" dirty="0"/>
          </a:p>
          <a:p>
            <a:pPr lvl="0"/>
            <a:r>
              <a:rPr lang="kk-KZ" dirty="0"/>
              <a:t>орман шаруашылығы, егер қайта келтірілген жерлерде түрлі орман екпелері құрылса (топырақ қорғау, ландшафтты-декоративті, өндірістік);</a:t>
            </a:r>
            <a:endParaRPr lang="ru-RU" dirty="0"/>
          </a:p>
          <a:p>
            <a:pPr lvl="0"/>
            <a:r>
              <a:rPr lang="kk-KZ" dirty="0"/>
              <a:t>балық шаруашылығы, төмен учаскелерде балық өсіру су аймағы құрылса;</a:t>
            </a:r>
            <a:endParaRPr lang="ru-RU" dirty="0"/>
          </a:p>
          <a:p>
            <a:pPr lvl="0"/>
            <a:r>
              <a:rPr lang="kk-KZ" dirty="0"/>
              <a:t>су шаруашылығы, әртүрлі мақсаттағы төмен рельефте су қоймалары құрылса;</a:t>
            </a:r>
            <a:endParaRPr lang="ru-RU" dirty="0"/>
          </a:p>
          <a:p>
            <a:pPr lvl="0"/>
            <a:r>
              <a:rPr lang="kk-KZ" dirty="0"/>
              <a:t>рекреациялық, бұзылған жерлерде демалу зоналары құрылса;</a:t>
            </a:r>
            <a:endParaRPr lang="ru-RU" dirty="0"/>
          </a:p>
          <a:p>
            <a:pPr lvl="0"/>
            <a:r>
              <a:rPr lang="kk-KZ" dirty="0"/>
              <a:t>санитарлы-гигиеналық, қоршаған ортаға зиян келтіретін, рекультивациясы халық шаруашылығына қолдануға тиімсіз бұзылған жерлердің биологиялық және техникалық консервациясы қарастырылса;</a:t>
            </a:r>
            <a:endParaRPr lang="ru-RU" dirty="0"/>
          </a:p>
          <a:p>
            <a:pPr lvl="0"/>
            <a:r>
              <a:rPr lang="kk-KZ" dirty="0"/>
              <a:t>құрылыстық, бұзылған жерлерді өндірістік және азаматтық  құрылыстар салуға ыңғайландыру.</a:t>
            </a:r>
            <a:endParaRPr lang="ru-RU" dirty="0"/>
          </a:p>
          <a:p>
            <a:endParaRPr lang="ru-RU" dirty="0"/>
          </a:p>
        </p:txBody>
      </p:sp>
    </p:spTree>
    <p:extLst>
      <p:ext uri="{BB962C8B-B14F-4D97-AF65-F5344CB8AC3E}">
        <p14:creationId xmlns:p14="http://schemas.microsoft.com/office/powerpoint/2010/main" val="3149229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050" name="Picture 2" descr="https://cf.ppt-online.org/files1/slide/l/l5vOiojy3qp8K0VPsezQUgmaTnY91Wk7uF2tbHdrZ/slide-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290"/>
            <a:ext cx="9342788" cy="6997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1773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Презентация жасау:</a:t>
            </a:r>
            <a:endParaRPr lang="ru-RU" dirty="0"/>
          </a:p>
        </p:txBody>
      </p:sp>
      <p:sp>
        <p:nvSpPr>
          <p:cNvPr id="3" name="Объект 2"/>
          <p:cNvSpPr>
            <a:spLocks noGrp="1"/>
          </p:cNvSpPr>
          <p:nvPr>
            <p:ph idx="1"/>
          </p:nvPr>
        </p:nvSpPr>
        <p:spPr/>
        <p:txBody>
          <a:bodyPr/>
          <a:lstStyle/>
          <a:p>
            <a:r>
              <a:rPr lang="kk-KZ" dirty="0" smtClean="0"/>
              <a:t>1 </a:t>
            </a:r>
            <a:r>
              <a:rPr lang="kk-KZ" dirty="0"/>
              <a:t>Бұзылған жерлері. Олардың қоршаған ортаға әсері.</a:t>
            </a:r>
            <a:endParaRPr lang="ru-RU" dirty="0"/>
          </a:p>
          <a:p>
            <a:r>
              <a:rPr lang="kk-KZ" dirty="0"/>
              <a:t>2 Рекультивация туралы ұғым.</a:t>
            </a:r>
            <a:endParaRPr lang="ru-RU" dirty="0"/>
          </a:p>
          <a:p>
            <a:r>
              <a:rPr lang="kk-KZ" dirty="0"/>
              <a:t>3 Рекультивацияның проблемалары.</a:t>
            </a:r>
            <a:endParaRPr lang="ru-RU" dirty="0"/>
          </a:p>
          <a:p>
            <a:r>
              <a:rPr lang="kk-KZ" dirty="0"/>
              <a:t>4 Рекультивацияның талаптары.</a:t>
            </a:r>
            <a:endParaRPr lang="ru-RU" dirty="0"/>
          </a:p>
          <a:p>
            <a:r>
              <a:rPr lang="kk-KZ" dirty="0"/>
              <a:t>5 Бұзылған жер учаскелерінің рекультивациясын жобалауды жүзеге асырудың жалпы ережелері.</a:t>
            </a:r>
            <a:endParaRPr lang="ru-RU" dirty="0"/>
          </a:p>
          <a:p>
            <a:r>
              <a:rPr lang="en-US" dirty="0"/>
              <a:t>6</a:t>
            </a:r>
            <a:r>
              <a:rPr lang="kk-KZ" dirty="0"/>
              <a:t> Рекультивацияның әлеуметтік</a:t>
            </a:r>
            <a:r>
              <a:rPr lang="en-US" dirty="0"/>
              <a:t>-</a:t>
            </a:r>
            <a:r>
              <a:rPr lang="kk-KZ" dirty="0"/>
              <a:t>экологиялық нәтижесі.</a:t>
            </a:r>
            <a:endParaRPr lang="ru-RU" dirty="0"/>
          </a:p>
          <a:p>
            <a:endParaRPr lang="ru-RU" dirty="0"/>
          </a:p>
        </p:txBody>
      </p:sp>
    </p:spTree>
    <p:extLst>
      <p:ext uri="{BB962C8B-B14F-4D97-AF65-F5344CB8AC3E}">
        <p14:creationId xmlns:p14="http://schemas.microsoft.com/office/powerpoint/2010/main" val="1594313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52736"/>
          </a:xfrm>
        </p:spPr>
        <p:txBody>
          <a:bodyPr/>
          <a:lstStyle/>
          <a:p>
            <a:r>
              <a:rPr lang="kk-KZ" dirty="0" smtClean="0"/>
              <a:t>Қосымша:</a:t>
            </a:r>
            <a:endParaRPr lang="ru-RU" dirty="0"/>
          </a:p>
        </p:txBody>
      </p:sp>
      <p:sp>
        <p:nvSpPr>
          <p:cNvPr id="3" name="Объект 2"/>
          <p:cNvSpPr>
            <a:spLocks noGrp="1"/>
          </p:cNvSpPr>
          <p:nvPr>
            <p:ph idx="1"/>
          </p:nvPr>
        </p:nvSpPr>
        <p:spPr>
          <a:xfrm>
            <a:off x="683568" y="1360308"/>
            <a:ext cx="8229600" cy="4525963"/>
          </a:xfrm>
        </p:spPr>
        <p:txBody>
          <a:bodyPr/>
          <a:lstStyle/>
          <a:p>
            <a:r>
              <a:rPr lang="kk-KZ" dirty="0" smtClean="0"/>
              <a:t> Қалпына келтіру жобалары;</a:t>
            </a:r>
          </a:p>
          <a:p>
            <a:r>
              <a:rPr lang="kk-KZ" dirty="0" smtClean="0"/>
              <a:t>Жобаларды әзірлеудің негізгі ережелері;</a:t>
            </a:r>
          </a:p>
          <a:p>
            <a:r>
              <a:rPr lang="kk-KZ" dirty="0" smtClean="0"/>
              <a:t>Қалпына келтіру кезеідері;</a:t>
            </a:r>
          </a:p>
          <a:p>
            <a:r>
              <a:rPr lang="kk-KZ" dirty="0" smtClean="0"/>
              <a:t>Қалпына келтіру шаралары.</a:t>
            </a:r>
          </a:p>
          <a:p>
            <a:endParaRPr lang="ru-RU" dirty="0"/>
          </a:p>
        </p:txBody>
      </p:sp>
      <p:pic>
        <p:nvPicPr>
          <p:cNvPr id="3074" name="Picture 2" descr="https://likvidator.guru/sites/default/files/inline-images/%D1%82%D0%B5%D1%85%D0%BD%D0%B8%D1%87%D0%B5%D1%81%D0%BA%D0%B0%D1%8F%20%D1%80%D1%83%D0%BA%D1%83%D0%BB%D1%8C%D1%82%D0%B8%D0%B2%D0%B0%D1%86%D0%B8%D1%8F.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2408" y="3356992"/>
            <a:ext cx="5457984" cy="3072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0778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247</TotalTime>
  <Words>549</Words>
  <Application>Microsoft Office PowerPoint</Application>
  <PresentationFormat>Экран (4:3)</PresentationFormat>
  <Paragraphs>43</Paragraphs>
  <Slides>7</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Исполнительная</vt:lpstr>
      <vt:lpstr>Жерге орналастырудағы жұмыстық жобалау</vt:lpstr>
      <vt:lpstr>Дәрістің мақсаты</vt:lpstr>
      <vt:lpstr>Бұзылған жер учаскелерінің рекультивациясын жобалауды жүзеге асырудың жалпы ережелері </vt:lpstr>
      <vt:lpstr>Қалпына келтірілген жерлерді қолданудың негізгі бағыттары: </vt:lpstr>
      <vt:lpstr>Презентация PowerPoint</vt:lpstr>
      <vt:lpstr>Презентация жасау:</vt:lpstr>
      <vt:lpstr>Қосымша: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Асель</dc:creator>
  <cp:lastModifiedBy>Асель</cp:lastModifiedBy>
  <cp:revision>7</cp:revision>
  <dcterms:created xsi:type="dcterms:W3CDTF">2021-09-03T05:27:09Z</dcterms:created>
  <dcterms:modified xsi:type="dcterms:W3CDTF">2021-09-03T09:45:04Z</dcterms:modified>
</cp:coreProperties>
</file>